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11304588"/>
  <p:notesSz cx="11304588"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437" autoAdjust="0"/>
  </p:normalViewPr>
  <p:slideViewPr>
    <p:cSldViewPr snapToGrid="0" snapToObjects="1">
      <p:cViewPr>
        <p:scale>
          <a:sx n="50" d="100"/>
          <a:sy n="50" d="100"/>
        </p:scale>
        <p:origin x="2011"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114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1305309"/>
          </a:xfrm>
          <a:prstGeom prst="rect">
            <a:avLst/>
          </a:prstGeom>
        </p:spPr>
      </p:pic>
      <p:sp>
        <p:nvSpPr>
          <p:cNvPr id="3" name="Shape 0"/>
          <p:cNvSpPr/>
          <p:nvPr/>
        </p:nvSpPr>
        <p:spPr>
          <a:xfrm>
            <a:off x="427910" y="411078"/>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txBody>
          <a:bodyPr/>
          <a:lstStyle/>
          <a:p>
            <a:endParaRPr lang="en-US" dirty="0"/>
          </a:p>
        </p:txBody>
      </p:sp>
      <p:sp>
        <p:nvSpPr>
          <p:cNvPr id="4" name="Text 1"/>
          <p:cNvSpPr/>
          <p:nvPr/>
        </p:nvSpPr>
        <p:spPr>
          <a:xfrm>
            <a:off x="3467100" y="1636351"/>
            <a:ext cx="7696200" cy="514224"/>
          </a:xfrm>
          <a:prstGeom prst="rect">
            <a:avLst/>
          </a:prstGeom>
          <a:noFill/>
          <a:ln/>
        </p:spPr>
        <p:txBody>
          <a:bodyPr wrap="none" rtlCol="0" anchor="t"/>
          <a:lstStyle/>
          <a:p>
            <a:pPr marL="0" indent="0" algn="ctr">
              <a:lnSpc>
                <a:spcPts val="4050"/>
              </a:lnSpc>
              <a:buNone/>
            </a:pPr>
            <a:r>
              <a:rPr lang="en-US" sz="3240" b="1" i="1" dirty="0">
                <a:solidFill>
                  <a:srgbClr val="1B1B27"/>
                </a:solidFill>
                <a:latin typeface="Raleway" pitchFamily="34" charset="0"/>
                <a:ea typeface="Raleway" pitchFamily="34" charset="-122"/>
                <a:cs typeface="Raleway" pitchFamily="34" charset="-120"/>
              </a:rPr>
              <a:t>“Face Recognition Attendance System”</a:t>
            </a:r>
            <a:endParaRPr lang="en-US" sz="3240" dirty="0"/>
          </a:p>
        </p:txBody>
      </p:sp>
      <p:pic>
        <p:nvPicPr>
          <p:cNvPr id="5" name="Image 1" descr="preencoded.png"/>
          <p:cNvPicPr>
            <a:picLocks noChangeAspect="1"/>
          </p:cNvPicPr>
          <p:nvPr/>
        </p:nvPicPr>
        <p:blipFill>
          <a:blip r:embed="rId4"/>
          <a:stretch>
            <a:fillRect/>
          </a:stretch>
        </p:blipFill>
        <p:spPr>
          <a:xfrm>
            <a:off x="1034388" y="742116"/>
            <a:ext cx="1826471" cy="1788469"/>
          </a:xfrm>
          <a:prstGeom prst="rect">
            <a:avLst/>
          </a:prstGeom>
        </p:spPr>
      </p:pic>
      <p:pic>
        <p:nvPicPr>
          <p:cNvPr id="6" name="Image 2" descr="preencoded.png"/>
          <p:cNvPicPr>
            <a:picLocks noChangeAspect="1"/>
          </p:cNvPicPr>
          <p:nvPr/>
        </p:nvPicPr>
        <p:blipFill>
          <a:blip r:embed="rId5"/>
          <a:stretch>
            <a:fillRect/>
          </a:stretch>
        </p:blipFill>
        <p:spPr>
          <a:xfrm>
            <a:off x="5139452" y="2400069"/>
            <a:ext cx="4660106" cy="2879773"/>
          </a:xfrm>
          <a:prstGeom prst="rect">
            <a:avLst/>
          </a:prstGeom>
        </p:spPr>
      </p:pic>
      <p:pic>
        <p:nvPicPr>
          <p:cNvPr id="7" name="Image 3" descr="preencoded.png"/>
          <p:cNvPicPr>
            <a:picLocks noChangeAspect="1"/>
          </p:cNvPicPr>
          <p:nvPr/>
        </p:nvPicPr>
        <p:blipFill>
          <a:blip r:embed="rId6"/>
          <a:stretch>
            <a:fillRect/>
          </a:stretch>
        </p:blipFill>
        <p:spPr>
          <a:xfrm>
            <a:off x="1328023" y="5814897"/>
            <a:ext cx="115729" cy="154267"/>
          </a:xfrm>
          <a:prstGeom prst="rect">
            <a:avLst/>
          </a:prstGeom>
        </p:spPr>
      </p:pic>
      <p:sp>
        <p:nvSpPr>
          <p:cNvPr id="8" name="Text 2"/>
          <p:cNvSpPr/>
          <p:nvPr/>
        </p:nvSpPr>
        <p:spPr>
          <a:xfrm>
            <a:off x="1610916" y="5733597"/>
            <a:ext cx="11717179" cy="514224"/>
          </a:xfrm>
          <a:prstGeom prst="rect">
            <a:avLst/>
          </a:prstGeom>
          <a:noFill/>
          <a:ln/>
        </p:spPr>
        <p:txBody>
          <a:bodyPr wrap="none" rtlCol="0" anchor="t"/>
          <a:lstStyle/>
          <a:p>
            <a:pPr marL="0" indent="0">
              <a:lnSpc>
                <a:spcPts val="2592"/>
              </a:lnSpc>
              <a:buNone/>
            </a:pPr>
            <a:r>
              <a:rPr lang="en-US" sz="2800" b="1" dirty="0">
                <a:solidFill>
                  <a:srgbClr val="3C3939"/>
                </a:solidFill>
                <a:latin typeface="Roboto" pitchFamily="34" charset="0"/>
                <a:ea typeface="Roboto" pitchFamily="34" charset="-122"/>
                <a:cs typeface="Roboto" pitchFamily="34" charset="-120"/>
              </a:rPr>
              <a:t>Guided by: Prof. Ritviz Singh, Prof. Shiv Patel</a:t>
            </a:r>
            <a:endParaRPr lang="en-US" sz="2800" dirty="0"/>
          </a:p>
        </p:txBody>
      </p:sp>
      <p:pic>
        <p:nvPicPr>
          <p:cNvPr id="9" name="Image 4" descr="preencoded.png"/>
          <p:cNvPicPr>
            <a:picLocks noChangeAspect="1"/>
          </p:cNvPicPr>
          <p:nvPr/>
        </p:nvPicPr>
        <p:blipFill>
          <a:blip r:embed="rId6"/>
          <a:stretch>
            <a:fillRect/>
          </a:stretch>
        </p:blipFill>
        <p:spPr>
          <a:xfrm>
            <a:off x="1328023" y="6375306"/>
            <a:ext cx="115729" cy="154267"/>
          </a:xfrm>
          <a:prstGeom prst="rect">
            <a:avLst/>
          </a:prstGeom>
        </p:spPr>
      </p:pic>
      <p:sp>
        <p:nvSpPr>
          <p:cNvPr id="10" name="Text 3"/>
          <p:cNvSpPr/>
          <p:nvPr/>
        </p:nvSpPr>
        <p:spPr>
          <a:xfrm>
            <a:off x="1610916" y="6294006"/>
            <a:ext cx="11717179" cy="329008"/>
          </a:xfrm>
          <a:prstGeom prst="rect">
            <a:avLst/>
          </a:prstGeom>
          <a:noFill/>
          <a:ln/>
        </p:spPr>
        <p:txBody>
          <a:bodyPr wrap="none" rtlCol="0" anchor="t"/>
          <a:lstStyle/>
          <a:p>
            <a:pPr marL="0" indent="0">
              <a:lnSpc>
                <a:spcPts val="2592"/>
              </a:lnSpc>
              <a:buNone/>
            </a:pPr>
            <a:r>
              <a:rPr lang="en-US" sz="2400" b="1" dirty="0">
                <a:solidFill>
                  <a:srgbClr val="3C3939"/>
                </a:solidFill>
                <a:latin typeface="Roboto" pitchFamily="34" charset="0"/>
                <a:ea typeface="Roboto" pitchFamily="34" charset="-122"/>
                <a:cs typeface="Roboto" pitchFamily="34" charset="-120"/>
              </a:rPr>
              <a:t>Symbiosis Skills and Professional University, Pune</a:t>
            </a:r>
            <a:endParaRPr lang="en-US" sz="2400" b="1" dirty="0"/>
          </a:p>
        </p:txBody>
      </p:sp>
      <p:sp>
        <p:nvSpPr>
          <p:cNvPr id="11" name="Shape 4"/>
          <p:cNvSpPr/>
          <p:nvPr/>
        </p:nvSpPr>
        <p:spPr>
          <a:xfrm>
            <a:off x="1302306" y="7026775"/>
            <a:ext cx="439579" cy="439471"/>
          </a:xfrm>
          <a:prstGeom prst="roundRect">
            <a:avLst>
              <a:gd name="adj" fmla="val 20006"/>
            </a:avLst>
          </a:prstGeom>
          <a:solidFill>
            <a:srgbClr val="E1E1EA"/>
          </a:solidFill>
          <a:ln w="12144">
            <a:solidFill>
              <a:srgbClr val="C7C7D0"/>
            </a:solidFill>
            <a:prstDash val="solid"/>
          </a:ln>
        </p:spPr>
      </p:sp>
      <p:sp>
        <p:nvSpPr>
          <p:cNvPr id="12" name="Text 5"/>
          <p:cNvSpPr/>
          <p:nvPr/>
        </p:nvSpPr>
        <p:spPr>
          <a:xfrm>
            <a:off x="1461135" y="7063318"/>
            <a:ext cx="121920" cy="366266"/>
          </a:xfrm>
          <a:prstGeom prst="rect">
            <a:avLst/>
          </a:prstGeom>
          <a:noFill/>
          <a:ln/>
        </p:spPr>
        <p:txBody>
          <a:bodyPr wrap="none" rtlCol="0" anchor="t"/>
          <a:lstStyle/>
          <a:p>
            <a:pPr marL="0" indent="0" algn="ctr">
              <a:lnSpc>
                <a:spcPts val="2885"/>
              </a:lnSpc>
              <a:buNone/>
            </a:pPr>
            <a:r>
              <a:rPr lang="en-US" sz="2308" dirty="0">
                <a:solidFill>
                  <a:srgbClr val="3C3939"/>
                </a:solidFill>
                <a:latin typeface="Raleway" pitchFamily="34" charset="0"/>
                <a:ea typeface="Raleway" pitchFamily="34" charset="-122"/>
                <a:cs typeface="Raleway" pitchFamily="34" charset="-120"/>
              </a:rPr>
              <a:t>1</a:t>
            </a:r>
            <a:endParaRPr lang="en-US" sz="2308" dirty="0"/>
          </a:p>
        </p:txBody>
      </p:sp>
      <p:sp>
        <p:nvSpPr>
          <p:cNvPr id="13" name="Text 6"/>
          <p:cNvSpPr/>
          <p:nvPr/>
        </p:nvSpPr>
        <p:spPr>
          <a:xfrm>
            <a:off x="1947624" y="7085816"/>
            <a:ext cx="2941320" cy="321390"/>
          </a:xfrm>
          <a:prstGeom prst="rect">
            <a:avLst/>
          </a:prstGeom>
          <a:noFill/>
          <a:ln/>
        </p:spPr>
        <p:txBody>
          <a:bodyPr wrap="none" rtlCol="0" anchor="t"/>
          <a:lstStyle/>
          <a:p>
            <a:pPr marL="0" indent="0">
              <a:lnSpc>
                <a:spcPts val="2531"/>
              </a:lnSpc>
              <a:buNone/>
            </a:pPr>
            <a:r>
              <a:rPr lang="en-US" sz="2400" b="1" dirty="0">
                <a:solidFill>
                  <a:srgbClr val="3C3939"/>
                </a:solidFill>
                <a:latin typeface="Raleway" pitchFamily="34" charset="0"/>
                <a:ea typeface="Raleway" pitchFamily="34" charset="-122"/>
                <a:cs typeface="Raleway" pitchFamily="34" charset="-120"/>
              </a:rPr>
              <a:t>Data Associate-03 Batch</a:t>
            </a:r>
            <a:endParaRPr lang="en-US" sz="2400" b="1" dirty="0"/>
          </a:p>
        </p:txBody>
      </p:sp>
      <p:sp>
        <p:nvSpPr>
          <p:cNvPr id="14" name="Text 7"/>
          <p:cNvSpPr/>
          <p:nvPr/>
        </p:nvSpPr>
        <p:spPr>
          <a:xfrm>
            <a:off x="1947624" y="7530524"/>
            <a:ext cx="5264706" cy="329008"/>
          </a:xfrm>
          <a:prstGeom prst="rect">
            <a:avLst/>
          </a:prstGeom>
          <a:noFill/>
          <a:ln/>
        </p:spPr>
        <p:txBody>
          <a:bodyPr wrap="none" rtlCol="0" anchor="t"/>
          <a:lstStyle/>
          <a:p>
            <a:pPr marL="0" indent="0">
              <a:lnSpc>
                <a:spcPts val="2592"/>
              </a:lnSpc>
              <a:buNone/>
            </a:pPr>
            <a:r>
              <a:rPr lang="en-US" sz="2000" dirty="0">
                <a:solidFill>
                  <a:srgbClr val="3C3939"/>
                </a:solidFill>
                <a:latin typeface="Roboto" pitchFamily="34" charset="0"/>
                <a:ea typeface="Roboto" pitchFamily="34" charset="-122"/>
                <a:cs typeface="Roboto" pitchFamily="34" charset="-120"/>
              </a:rPr>
              <a:t>Sep 2023 - Jan 2023</a:t>
            </a:r>
            <a:endParaRPr lang="en-US" sz="2000" dirty="0"/>
          </a:p>
        </p:txBody>
      </p:sp>
      <p:sp>
        <p:nvSpPr>
          <p:cNvPr id="15" name="Shape 8"/>
          <p:cNvSpPr/>
          <p:nvPr/>
        </p:nvSpPr>
        <p:spPr>
          <a:xfrm>
            <a:off x="7418070" y="7026775"/>
            <a:ext cx="439579" cy="439471"/>
          </a:xfrm>
          <a:prstGeom prst="roundRect">
            <a:avLst>
              <a:gd name="adj" fmla="val 20006"/>
            </a:avLst>
          </a:prstGeom>
          <a:solidFill>
            <a:srgbClr val="E1E1EA"/>
          </a:solidFill>
          <a:ln w="12144">
            <a:solidFill>
              <a:srgbClr val="C7C7D0"/>
            </a:solidFill>
            <a:prstDash val="solid"/>
          </a:ln>
        </p:spPr>
      </p:sp>
      <p:sp>
        <p:nvSpPr>
          <p:cNvPr id="16" name="Text 9"/>
          <p:cNvSpPr/>
          <p:nvPr/>
        </p:nvSpPr>
        <p:spPr>
          <a:xfrm>
            <a:off x="7561659" y="7063318"/>
            <a:ext cx="152400" cy="366266"/>
          </a:xfrm>
          <a:prstGeom prst="rect">
            <a:avLst/>
          </a:prstGeom>
          <a:noFill/>
          <a:ln/>
        </p:spPr>
        <p:txBody>
          <a:bodyPr wrap="none" rtlCol="0" anchor="t"/>
          <a:lstStyle/>
          <a:p>
            <a:pPr marL="0" indent="0" algn="ctr">
              <a:lnSpc>
                <a:spcPts val="2885"/>
              </a:lnSpc>
              <a:buNone/>
            </a:pPr>
            <a:r>
              <a:rPr lang="en-US" sz="2308" dirty="0">
                <a:solidFill>
                  <a:srgbClr val="3C3939"/>
                </a:solidFill>
                <a:latin typeface="Raleway" pitchFamily="34" charset="0"/>
                <a:ea typeface="Raleway" pitchFamily="34" charset="-122"/>
                <a:cs typeface="Raleway" pitchFamily="34" charset="-120"/>
              </a:rPr>
              <a:t>2</a:t>
            </a:r>
            <a:endParaRPr lang="en-US" sz="2308" dirty="0"/>
          </a:p>
        </p:txBody>
      </p:sp>
      <p:sp>
        <p:nvSpPr>
          <p:cNvPr id="17" name="Text 10"/>
          <p:cNvSpPr/>
          <p:nvPr/>
        </p:nvSpPr>
        <p:spPr>
          <a:xfrm>
            <a:off x="8063389" y="7085816"/>
            <a:ext cx="2057519" cy="321390"/>
          </a:xfrm>
          <a:prstGeom prst="rect">
            <a:avLst/>
          </a:prstGeom>
          <a:noFill/>
          <a:ln/>
        </p:spPr>
        <p:txBody>
          <a:bodyPr wrap="none" rtlCol="0" anchor="t"/>
          <a:lstStyle/>
          <a:p>
            <a:pPr marL="0" indent="0">
              <a:lnSpc>
                <a:spcPts val="2531"/>
              </a:lnSpc>
              <a:buNone/>
            </a:pPr>
            <a:r>
              <a:rPr lang="en-US" sz="2400" dirty="0">
                <a:solidFill>
                  <a:srgbClr val="3C3939"/>
                </a:solidFill>
                <a:latin typeface="Raleway" pitchFamily="34" charset="0"/>
                <a:ea typeface="Raleway" pitchFamily="34" charset="-122"/>
                <a:cs typeface="Raleway" pitchFamily="34" charset="-120"/>
              </a:rPr>
              <a:t>Presented by:</a:t>
            </a:r>
            <a:endParaRPr lang="en-US" sz="2400" dirty="0"/>
          </a:p>
        </p:txBody>
      </p:sp>
      <p:sp>
        <p:nvSpPr>
          <p:cNvPr id="18" name="Text 11"/>
          <p:cNvSpPr/>
          <p:nvPr/>
        </p:nvSpPr>
        <p:spPr>
          <a:xfrm>
            <a:off x="8063389" y="7530524"/>
            <a:ext cx="5264706" cy="329008"/>
          </a:xfrm>
          <a:prstGeom prst="rect">
            <a:avLst/>
          </a:prstGeom>
          <a:noFill/>
          <a:ln/>
        </p:spPr>
        <p:txBody>
          <a:bodyPr wrap="none" rtlCol="0" anchor="t"/>
          <a:lstStyle/>
          <a:p>
            <a:pPr marL="0" indent="0">
              <a:lnSpc>
                <a:spcPts val="2592"/>
              </a:lnSpc>
              <a:buNone/>
            </a:pPr>
            <a:r>
              <a:rPr lang="en-US" sz="2000" b="1" dirty="0">
                <a:solidFill>
                  <a:srgbClr val="3C3939"/>
                </a:solidFill>
                <a:latin typeface="Roboto" pitchFamily="34" charset="0"/>
                <a:ea typeface="Roboto" pitchFamily="34" charset="-122"/>
                <a:cs typeface="Roboto" pitchFamily="34" charset="-120"/>
              </a:rPr>
              <a:t>Mayur Borse</a:t>
            </a:r>
            <a:endParaRPr lang="en-US" sz="2000" b="1" dirty="0"/>
          </a:p>
        </p:txBody>
      </p:sp>
      <p:sp>
        <p:nvSpPr>
          <p:cNvPr id="19" name="Text 12"/>
          <p:cNvSpPr/>
          <p:nvPr/>
        </p:nvSpPr>
        <p:spPr>
          <a:xfrm>
            <a:off x="8063389" y="7982851"/>
            <a:ext cx="5264706" cy="329008"/>
          </a:xfrm>
          <a:prstGeom prst="rect">
            <a:avLst/>
          </a:prstGeom>
          <a:noFill/>
          <a:ln/>
        </p:spPr>
        <p:txBody>
          <a:bodyPr wrap="none" rtlCol="0" anchor="t"/>
          <a:lstStyle/>
          <a:p>
            <a:pPr marL="0" indent="0">
              <a:lnSpc>
                <a:spcPts val="2592"/>
              </a:lnSpc>
              <a:buNone/>
            </a:pPr>
            <a:r>
              <a:rPr lang="en-US" sz="2000" b="1" dirty="0">
                <a:solidFill>
                  <a:srgbClr val="3C3939"/>
                </a:solidFill>
                <a:latin typeface="Roboto" pitchFamily="34" charset="0"/>
                <a:ea typeface="Roboto" pitchFamily="34" charset="-122"/>
                <a:cs typeface="Roboto" pitchFamily="34" charset="-120"/>
              </a:rPr>
              <a:t>Vidya Lamkhade</a:t>
            </a:r>
            <a:endParaRPr lang="en-US" sz="2000" b="1" dirty="0"/>
          </a:p>
        </p:txBody>
      </p:sp>
      <p:sp>
        <p:nvSpPr>
          <p:cNvPr id="20" name="Text 13"/>
          <p:cNvSpPr/>
          <p:nvPr/>
        </p:nvSpPr>
        <p:spPr>
          <a:xfrm>
            <a:off x="8063389" y="8435177"/>
            <a:ext cx="5264706" cy="329008"/>
          </a:xfrm>
          <a:prstGeom prst="rect">
            <a:avLst/>
          </a:prstGeom>
          <a:noFill/>
          <a:ln/>
        </p:spPr>
        <p:txBody>
          <a:bodyPr wrap="none" rtlCol="0" anchor="t"/>
          <a:lstStyle/>
          <a:p>
            <a:pPr marL="0" indent="0">
              <a:lnSpc>
                <a:spcPts val="2592"/>
              </a:lnSpc>
              <a:buNone/>
            </a:pPr>
            <a:r>
              <a:rPr lang="en-US" sz="2000" b="1" dirty="0">
                <a:solidFill>
                  <a:srgbClr val="3C3939"/>
                </a:solidFill>
                <a:latin typeface="Roboto" pitchFamily="34" charset="0"/>
                <a:ea typeface="Roboto" pitchFamily="34" charset="-122"/>
                <a:cs typeface="Roboto" pitchFamily="34" charset="-120"/>
              </a:rPr>
              <a:t>Saurabh Pardeshi</a:t>
            </a:r>
            <a:endParaRPr lang="en-US" sz="2000" b="1" dirty="0"/>
          </a:p>
        </p:txBody>
      </p:sp>
      <p:sp>
        <p:nvSpPr>
          <p:cNvPr id="21" name="Text 14"/>
          <p:cNvSpPr/>
          <p:nvPr/>
        </p:nvSpPr>
        <p:spPr>
          <a:xfrm>
            <a:off x="8063389" y="8887504"/>
            <a:ext cx="5264706" cy="329008"/>
          </a:xfrm>
          <a:prstGeom prst="rect">
            <a:avLst/>
          </a:prstGeom>
          <a:noFill/>
          <a:ln/>
        </p:spPr>
        <p:txBody>
          <a:bodyPr wrap="none" rtlCol="0" anchor="t"/>
          <a:lstStyle/>
          <a:p>
            <a:pPr marL="0" indent="0">
              <a:lnSpc>
                <a:spcPts val="2592"/>
              </a:lnSpc>
              <a:buNone/>
            </a:pPr>
            <a:r>
              <a:rPr lang="en-US" sz="2000" b="1" dirty="0">
                <a:solidFill>
                  <a:srgbClr val="3C3939"/>
                </a:solidFill>
                <a:latin typeface="Roboto" pitchFamily="34" charset="0"/>
                <a:ea typeface="Roboto" pitchFamily="34" charset="-122"/>
                <a:cs typeface="Roboto" pitchFamily="34" charset="-120"/>
              </a:rPr>
              <a:t>Jayesh Erande</a:t>
            </a:r>
            <a:endParaRPr lang="en-US" sz="2000" b="1" dirty="0"/>
          </a:p>
        </p:txBody>
      </p:sp>
      <p:sp>
        <p:nvSpPr>
          <p:cNvPr id="22" name="Text 15"/>
          <p:cNvSpPr/>
          <p:nvPr/>
        </p:nvSpPr>
        <p:spPr>
          <a:xfrm>
            <a:off x="8063389" y="9339831"/>
            <a:ext cx="5264706" cy="329008"/>
          </a:xfrm>
          <a:prstGeom prst="rect">
            <a:avLst/>
          </a:prstGeom>
          <a:noFill/>
          <a:ln/>
        </p:spPr>
        <p:txBody>
          <a:bodyPr wrap="none" rtlCol="0" anchor="t"/>
          <a:lstStyle/>
          <a:p>
            <a:pPr marL="0" indent="0">
              <a:lnSpc>
                <a:spcPts val="2592"/>
              </a:lnSpc>
              <a:buNone/>
            </a:pPr>
            <a:endParaRPr lang="en-US" sz="16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530781" y="411379"/>
            <a:ext cx="5088255" cy="10482432"/>
          </a:xfrm>
          <a:prstGeom prst="rect">
            <a:avLst/>
          </a:prstGeom>
        </p:spPr>
      </p:pic>
      <p:sp>
        <p:nvSpPr>
          <p:cNvPr id="5" name="Text 2"/>
          <p:cNvSpPr/>
          <p:nvPr/>
        </p:nvSpPr>
        <p:spPr>
          <a:xfrm>
            <a:off x="6149817" y="3857270"/>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Thank You</a:t>
            </a:r>
            <a:endParaRPr lang="en-US" sz="4050" dirty="0"/>
          </a:p>
        </p:txBody>
      </p:sp>
      <p:sp>
        <p:nvSpPr>
          <p:cNvPr id="6" name="Text 3"/>
          <p:cNvSpPr/>
          <p:nvPr/>
        </p:nvSpPr>
        <p:spPr>
          <a:xfrm>
            <a:off x="6283881" y="4582421"/>
            <a:ext cx="6937415" cy="658016"/>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Thank you for attending this presentation. We welcome any feedback or questions you may have.</a:t>
            </a:r>
            <a:endParaRPr lang="en-US" sz="16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66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9011245" y="411379"/>
            <a:ext cx="5088255" cy="10482432"/>
          </a:xfrm>
          <a:prstGeom prst="rect">
            <a:avLst/>
          </a:prstGeom>
        </p:spPr>
      </p:pic>
      <p:sp>
        <p:nvSpPr>
          <p:cNvPr id="5" name="Text 2"/>
          <p:cNvSpPr/>
          <p:nvPr/>
        </p:nvSpPr>
        <p:spPr>
          <a:xfrm>
            <a:off x="1634490" y="933995"/>
            <a:ext cx="6937415" cy="1542672"/>
          </a:xfrm>
          <a:prstGeom prst="rect">
            <a:avLst/>
          </a:prstGeom>
          <a:noFill/>
          <a:ln/>
        </p:spPr>
        <p:txBody>
          <a:bodyPr wrap="squar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Face Recognition and Attendance System</a:t>
            </a:r>
            <a:endParaRPr lang="en-US" sz="4860" dirty="0"/>
          </a:p>
        </p:txBody>
      </p:sp>
      <p:sp>
        <p:nvSpPr>
          <p:cNvPr id="6" name="Text 3"/>
          <p:cNvSpPr/>
          <p:nvPr/>
        </p:nvSpPr>
        <p:spPr>
          <a:xfrm>
            <a:off x="1302306" y="3173786"/>
            <a:ext cx="6937415" cy="4522414"/>
          </a:xfrm>
          <a:prstGeom prst="rect">
            <a:avLst/>
          </a:prstGeom>
          <a:noFill/>
          <a:ln/>
        </p:spPr>
        <p:txBody>
          <a:bodyPr wrap="square" rtlCol="0" anchor="t"/>
          <a:lstStyle/>
          <a:p>
            <a:pPr marL="457200" indent="-457200">
              <a:buFont typeface="Arial" pitchFamily="34" charset="0"/>
              <a:buChar char="•"/>
            </a:pPr>
            <a:r>
              <a:rPr lang="en-US" sz="1800" b="1" dirty="0">
                <a:latin typeface="Times New Roman" pitchFamily="18" charset="0"/>
                <a:cs typeface="Times New Roman" pitchFamily="18" charset="0"/>
              </a:rPr>
              <a:t>ABSTRACT  </a:t>
            </a:r>
          </a:p>
          <a:p>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INTRODUCTION</a:t>
            </a:r>
          </a:p>
          <a:p>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PROBLEM STATEMENT</a:t>
            </a:r>
          </a:p>
          <a:p>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ALGORITHM</a:t>
            </a:r>
          </a:p>
          <a:p>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SYSTEM ARCHITECTURE</a:t>
            </a:r>
          </a:p>
          <a:p>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FUTURE SCOPE</a:t>
            </a:r>
          </a:p>
          <a:p>
            <a:pPr marL="457200" indent="-457200">
              <a:buFont typeface="Arial" pitchFamily="34" charset="0"/>
              <a:buChar char="•"/>
            </a:pPr>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SCRRENSHOTS</a:t>
            </a:r>
          </a:p>
          <a:p>
            <a:pPr marL="457200" indent="-457200">
              <a:buFont typeface="Arial" pitchFamily="34" charset="0"/>
              <a:buChar char="•"/>
            </a:pPr>
            <a:endParaRPr lang="en-US" sz="1800" b="1" dirty="0">
              <a:latin typeface="Times New Roman" pitchFamily="18" charset="0"/>
              <a:cs typeface="Times New Roman" pitchFamily="18" charset="0"/>
            </a:endParaRPr>
          </a:p>
          <a:p>
            <a:pPr marL="457200" indent="-457200">
              <a:buFont typeface="Arial" pitchFamily="34" charset="0"/>
              <a:buChar char="•"/>
            </a:pPr>
            <a:r>
              <a:rPr lang="en-US" sz="1800" b="1" dirty="0">
                <a:latin typeface="Times New Roman" pitchFamily="18" charset="0"/>
                <a:cs typeface="Times New Roman" pitchFamily="18"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530781" y="411379"/>
            <a:ext cx="5088255" cy="10482432"/>
          </a:xfrm>
          <a:prstGeom prst="rect">
            <a:avLst/>
          </a:prstGeom>
        </p:spPr>
      </p:pic>
      <p:sp>
        <p:nvSpPr>
          <p:cNvPr id="5" name="Text 2"/>
          <p:cNvSpPr/>
          <p:nvPr/>
        </p:nvSpPr>
        <p:spPr>
          <a:xfrm>
            <a:off x="6149817" y="700013"/>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Introduction</a:t>
            </a:r>
            <a:endParaRPr lang="en-US" sz="4050" dirty="0"/>
          </a:p>
        </p:txBody>
      </p:sp>
      <p:sp>
        <p:nvSpPr>
          <p:cNvPr id="6" name="Text 3"/>
          <p:cNvSpPr/>
          <p:nvPr/>
        </p:nvSpPr>
        <p:spPr>
          <a:xfrm>
            <a:off x="6453141" y="1631426"/>
            <a:ext cx="6937415" cy="1316032"/>
          </a:xfrm>
          <a:prstGeom prst="rect">
            <a:avLst/>
          </a:prstGeom>
          <a:noFill/>
          <a:ln/>
        </p:spPr>
        <p:txBody>
          <a:bodyPr wrap="square" rtlCol="0" anchor="t"/>
          <a:lstStyle/>
          <a:p>
            <a:pPr marL="285750" indent="-285750" algn="just">
              <a:lnSpc>
                <a:spcPct val="150000"/>
              </a:lnSpc>
              <a:buFont typeface="Wingdings" panose="05000000000000000000" pitchFamily="2" charset="2"/>
              <a:buChar char="Ø"/>
            </a:pPr>
            <a:r>
              <a:rPr lang="en-US" sz="2400" b="0" i="0" dirty="0">
                <a:solidFill>
                  <a:srgbClr val="0F0F0F"/>
                </a:solidFill>
                <a:effectLst/>
                <a:cs typeface="Times New Roman" panose="02020603050405020304" pitchFamily="18" charset="0"/>
              </a:rPr>
              <a:t>The system's goal is to make the attendance marking process quick and easy because the teacher's in class is time consuming in monitoring the students while marking attendance and ensuring that no proxy attendance is marked.</a:t>
            </a:r>
          </a:p>
          <a:p>
            <a:pPr algn="just">
              <a:lnSpc>
                <a:spcPct val="150000"/>
              </a:lnSpc>
            </a:pPr>
            <a:endParaRPr lang="en-US" sz="2400" b="0" i="0" dirty="0">
              <a:solidFill>
                <a:srgbClr val="0F0F0F"/>
              </a:solidFill>
              <a:effectLst/>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400" b="0" i="0" dirty="0">
                <a:solidFill>
                  <a:srgbClr val="0F0F0F"/>
                </a:solidFill>
                <a:effectLst/>
                <a:cs typeface="Times New Roman" panose="02020603050405020304" pitchFamily="18" charset="0"/>
              </a:rPr>
              <a:t>To solve the problem efficiently, the system employs a machine approach that makes use of Python's OpenCV library.</a:t>
            </a:r>
          </a:p>
          <a:p>
            <a:pPr algn="just">
              <a:lnSpc>
                <a:spcPct val="150000"/>
              </a:lnSpc>
            </a:pPr>
            <a:r>
              <a:rPr lang="en-US" sz="2400" b="0" i="0" dirty="0">
                <a:solidFill>
                  <a:srgbClr val="0F0F0F"/>
                </a:solidFill>
                <a:effectLst/>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2400" b="0" i="0" dirty="0">
                <a:solidFill>
                  <a:srgbClr val="0F0F0F"/>
                </a:solidFill>
                <a:effectLst/>
                <a:cs typeface="Times New Roman" panose="02020603050405020304" pitchFamily="18" charset="0"/>
              </a:rPr>
              <a:t>The </a:t>
            </a:r>
            <a:r>
              <a:rPr lang="en-US" sz="2400" b="0" i="0" dirty="0" err="1">
                <a:solidFill>
                  <a:srgbClr val="0F0F0F"/>
                </a:solidFill>
                <a:effectLst/>
                <a:cs typeface="Times New Roman" panose="02020603050405020304" pitchFamily="18" charset="0"/>
              </a:rPr>
              <a:t>Haarcascade</a:t>
            </a:r>
            <a:r>
              <a:rPr lang="en-US" sz="2400" b="0" i="0" dirty="0">
                <a:solidFill>
                  <a:srgbClr val="0F0F0F"/>
                </a:solidFill>
                <a:effectLst/>
                <a:cs typeface="Times New Roman" panose="02020603050405020304" pitchFamily="18" charset="0"/>
              </a:rPr>
              <a:t> algorithm and the LBPH algorithm are used for face detection and recognition.</a:t>
            </a:r>
          </a:p>
          <a:p>
            <a:pPr algn="just">
              <a:lnSpc>
                <a:spcPct val="150000"/>
              </a:lnSpc>
            </a:pPr>
            <a:endParaRPr lang="en-US" sz="2400" b="0" i="0" dirty="0">
              <a:solidFill>
                <a:srgbClr val="0F0F0F"/>
              </a:solidFill>
              <a:effectLst/>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400" b="0" i="0" dirty="0">
                <a:solidFill>
                  <a:srgbClr val="0F0F0F"/>
                </a:solidFill>
                <a:effectLst/>
                <a:cs typeface="Times New Roman" panose="02020603050405020304" pitchFamily="18" charset="0"/>
              </a:rPr>
              <a:t> The system is designed to be sufficiently accurate in comparison to other systems.</a:t>
            </a:r>
            <a:endParaRPr lang="en-US" altLang="en-US" sz="2400" dirty="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10707410" y="411379"/>
            <a:ext cx="3392210" cy="10482432"/>
          </a:xfrm>
          <a:prstGeom prst="rect">
            <a:avLst/>
          </a:prstGeom>
        </p:spPr>
      </p:pic>
      <p:sp>
        <p:nvSpPr>
          <p:cNvPr id="5" name="Text 2"/>
          <p:cNvSpPr/>
          <p:nvPr/>
        </p:nvSpPr>
        <p:spPr>
          <a:xfrm>
            <a:off x="1302306" y="3140932"/>
            <a:ext cx="4663440"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Problem Statement</a:t>
            </a:r>
            <a:endParaRPr lang="en-US" sz="4050" dirty="0"/>
          </a:p>
        </p:txBody>
      </p:sp>
      <p:sp>
        <p:nvSpPr>
          <p:cNvPr id="6" name="Shape 3"/>
          <p:cNvSpPr/>
          <p:nvPr/>
        </p:nvSpPr>
        <p:spPr>
          <a:xfrm>
            <a:off x="1302306" y="4092247"/>
            <a:ext cx="4213979" cy="2262109"/>
          </a:xfrm>
          <a:prstGeom prst="roundRect">
            <a:avLst>
              <a:gd name="adj" fmla="val 4093"/>
            </a:avLst>
          </a:prstGeom>
          <a:solidFill>
            <a:srgbClr val="E1E1EA"/>
          </a:solidFill>
          <a:ln w="12859">
            <a:solidFill>
              <a:srgbClr val="C7C7D0"/>
            </a:solidFill>
            <a:prstDash val="solid"/>
          </a:ln>
        </p:spPr>
      </p:sp>
      <p:sp>
        <p:nvSpPr>
          <p:cNvPr id="7" name="Text 4"/>
          <p:cNvSpPr/>
          <p:nvPr/>
        </p:nvSpPr>
        <p:spPr>
          <a:xfrm>
            <a:off x="1520904" y="4310792"/>
            <a:ext cx="2918460" cy="385668"/>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Time Consuming </a:t>
            </a:r>
            <a:r>
              <a:rPr lang="en-US" sz="2430" dirty="0">
                <a:solidFill>
                  <a:srgbClr val="000000"/>
                </a:solidFill>
                <a:latin typeface="Raleway" pitchFamily="34" charset="0"/>
                <a:ea typeface="Raleway" pitchFamily="34" charset="-122"/>
                <a:cs typeface="Raleway" pitchFamily="34" charset="-120"/>
              </a:rPr>
              <a:t>🕐</a:t>
            </a:r>
            <a:endParaRPr lang="en-US" sz="2430" dirty="0"/>
          </a:p>
        </p:txBody>
      </p:sp>
      <p:sp>
        <p:nvSpPr>
          <p:cNvPr id="8" name="Text 5"/>
          <p:cNvSpPr/>
          <p:nvPr/>
        </p:nvSpPr>
        <p:spPr>
          <a:xfrm>
            <a:off x="1520904" y="4819778"/>
            <a:ext cx="3776782" cy="1316032"/>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Traditional systems take more time to register the attendance of each employee which can lead to unproductiveness.</a:t>
            </a:r>
            <a:endParaRPr lang="en-US" sz="1620" dirty="0"/>
          </a:p>
        </p:txBody>
      </p:sp>
      <p:sp>
        <p:nvSpPr>
          <p:cNvPr id="9" name="Shape 6"/>
          <p:cNvSpPr/>
          <p:nvPr/>
        </p:nvSpPr>
        <p:spPr>
          <a:xfrm>
            <a:off x="5722025" y="4092247"/>
            <a:ext cx="4213979" cy="2262109"/>
          </a:xfrm>
          <a:prstGeom prst="roundRect">
            <a:avLst>
              <a:gd name="adj" fmla="val 4093"/>
            </a:avLst>
          </a:prstGeom>
          <a:solidFill>
            <a:srgbClr val="E1E1EA"/>
          </a:solidFill>
          <a:ln w="12859">
            <a:solidFill>
              <a:srgbClr val="C7C7D0"/>
            </a:solidFill>
            <a:prstDash val="solid"/>
          </a:ln>
        </p:spPr>
      </p:sp>
      <p:sp>
        <p:nvSpPr>
          <p:cNvPr id="10" name="Text 7"/>
          <p:cNvSpPr/>
          <p:nvPr/>
        </p:nvSpPr>
        <p:spPr>
          <a:xfrm>
            <a:off x="5940623" y="4310792"/>
            <a:ext cx="2468999" cy="385668"/>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Paper Saving </a:t>
            </a:r>
            <a:r>
              <a:rPr lang="en-US" sz="2430" dirty="0">
                <a:solidFill>
                  <a:srgbClr val="000000"/>
                </a:solidFill>
                <a:latin typeface="Raleway" pitchFamily="34" charset="0"/>
                <a:ea typeface="Raleway" pitchFamily="34" charset="-122"/>
                <a:cs typeface="Raleway" pitchFamily="34" charset="-120"/>
              </a:rPr>
              <a:t>🤖</a:t>
            </a:r>
            <a:endParaRPr lang="en-US" sz="2430" dirty="0"/>
          </a:p>
        </p:txBody>
      </p:sp>
      <p:sp>
        <p:nvSpPr>
          <p:cNvPr id="11" name="Text 8"/>
          <p:cNvSpPr/>
          <p:nvPr/>
        </p:nvSpPr>
        <p:spPr>
          <a:xfrm>
            <a:off x="5940623" y="4819778"/>
            <a:ext cx="3776782" cy="987024"/>
          </a:xfrm>
          <a:prstGeom prst="rect">
            <a:avLst/>
          </a:prstGeom>
          <a:noFill/>
          <a:ln/>
        </p:spPr>
        <p:txBody>
          <a:bodyPr wrap="square" rtlCol="0" anchor="t"/>
          <a:lstStyle/>
          <a:p>
            <a:pPr marL="0" indent="0">
              <a:lnSpc>
                <a:spcPts val="2592"/>
              </a:lnSpc>
              <a:buNone/>
            </a:pPr>
            <a:r>
              <a:rPr lang="en-US" sz="1620" dirty="0"/>
              <a:t>Save a lack of papers and this is great full</a:t>
            </a:r>
          </a:p>
          <a:p>
            <a:pPr marL="0" indent="0">
              <a:lnSpc>
                <a:spcPts val="2592"/>
              </a:lnSpc>
              <a:buNone/>
            </a:pPr>
            <a:r>
              <a:rPr lang="en-US" sz="1620" dirty="0"/>
              <a:t>For the environment.  </a:t>
            </a:r>
          </a:p>
        </p:txBody>
      </p:sp>
      <p:sp>
        <p:nvSpPr>
          <p:cNvPr id="12" name="Shape 9"/>
          <p:cNvSpPr/>
          <p:nvPr/>
        </p:nvSpPr>
        <p:spPr>
          <a:xfrm>
            <a:off x="1302306" y="6560046"/>
            <a:ext cx="8633579" cy="1604093"/>
          </a:xfrm>
          <a:prstGeom prst="roundRect">
            <a:avLst>
              <a:gd name="adj" fmla="val 5772"/>
            </a:avLst>
          </a:prstGeom>
          <a:solidFill>
            <a:srgbClr val="E1E1EA"/>
          </a:solidFill>
          <a:ln w="12859">
            <a:solidFill>
              <a:srgbClr val="C7C7D0"/>
            </a:solidFill>
            <a:prstDash val="solid"/>
          </a:ln>
        </p:spPr>
      </p:sp>
      <p:sp>
        <p:nvSpPr>
          <p:cNvPr id="13" name="Text 10"/>
          <p:cNvSpPr/>
          <p:nvPr/>
        </p:nvSpPr>
        <p:spPr>
          <a:xfrm>
            <a:off x="1520904" y="6778591"/>
            <a:ext cx="2468999" cy="385668"/>
          </a:xfrm>
          <a:prstGeom prst="rect">
            <a:avLst/>
          </a:prstGeom>
          <a:noFill/>
          <a:ln/>
        </p:spPr>
        <p:txBody>
          <a:bodyPr wrap="none" rtlCol="0" anchor="t"/>
          <a:lstStyle/>
          <a:p>
            <a:pPr marL="0" indent="0">
              <a:lnSpc>
                <a:spcPts val="3038"/>
              </a:lnSpc>
              <a:buNone/>
            </a:pPr>
            <a:r>
              <a:rPr lang="en-US" sz="2430" dirty="0">
                <a:solidFill>
                  <a:srgbClr val="3C3939"/>
                </a:solidFill>
                <a:latin typeface="Raleway" pitchFamily="34" charset="0"/>
                <a:ea typeface="Raleway" pitchFamily="34" charset="-122"/>
                <a:cs typeface="Raleway" pitchFamily="34" charset="-120"/>
              </a:rPr>
              <a:t>Security Risk </a:t>
            </a:r>
            <a:r>
              <a:rPr lang="en-US" sz="2430" dirty="0">
                <a:solidFill>
                  <a:srgbClr val="000000"/>
                </a:solidFill>
                <a:latin typeface="Raleway" pitchFamily="34" charset="0"/>
                <a:ea typeface="Raleway" pitchFamily="34" charset="-122"/>
                <a:cs typeface="Raleway" pitchFamily="34" charset="-120"/>
              </a:rPr>
              <a:t>🔓</a:t>
            </a:r>
            <a:endParaRPr lang="en-US" sz="2430" dirty="0"/>
          </a:p>
        </p:txBody>
      </p:sp>
      <p:sp>
        <p:nvSpPr>
          <p:cNvPr id="14" name="Text 11"/>
          <p:cNvSpPr/>
          <p:nvPr/>
        </p:nvSpPr>
        <p:spPr>
          <a:xfrm>
            <a:off x="1520904" y="7287577"/>
            <a:ext cx="8196382" cy="658016"/>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Paper list and cards used in traditional attendance systems pose security risks for sensitive company data.</a:t>
            </a:r>
            <a:endParaRPr lang="en-US" sz="16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9011245" y="411379"/>
            <a:ext cx="5088255" cy="10482432"/>
          </a:xfrm>
          <a:prstGeom prst="rect">
            <a:avLst/>
          </a:prstGeom>
        </p:spPr>
      </p:pic>
      <p:sp>
        <p:nvSpPr>
          <p:cNvPr id="5" name="Text 2"/>
          <p:cNvSpPr/>
          <p:nvPr/>
        </p:nvSpPr>
        <p:spPr>
          <a:xfrm>
            <a:off x="1302306" y="872016"/>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Algorithm</a:t>
            </a:r>
            <a:endParaRPr lang="en-US" sz="4050" dirty="0"/>
          </a:p>
        </p:txBody>
      </p:sp>
      <p:sp>
        <p:nvSpPr>
          <p:cNvPr id="6" name="Text 3"/>
          <p:cNvSpPr/>
          <p:nvPr/>
        </p:nvSpPr>
        <p:spPr>
          <a:xfrm>
            <a:off x="1248371" y="1922055"/>
            <a:ext cx="6937415" cy="987024"/>
          </a:xfrm>
          <a:prstGeom prst="rect">
            <a:avLst/>
          </a:prstGeom>
          <a:noFill/>
          <a:ln/>
        </p:spPr>
        <p:txBody>
          <a:bodyPr wrap="square" rtlCol="0" anchor="t"/>
          <a:lstStyle/>
          <a:p>
            <a:endParaRPr lang="en-US" sz="1600" dirty="0">
              <a:latin typeface="Times New Roman" pitchFamily="18" charset="0"/>
              <a:cs typeface="Times New Roman" pitchFamily="18" charset="0"/>
            </a:endParaRPr>
          </a:p>
          <a:p>
            <a:pPr algn="just">
              <a:lnSpc>
                <a:spcPct val="150000"/>
              </a:lnSpc>
              <a:spcAft>
                <a:spcPts val="1000"/>
              </a:spcAft>
            </a:pPr>
            <a:r>
              <a:rPr lang="en-US" altLang="en-US" sz="2400" b="1" dirty="0">
                <a:latin typeface="Times New Roman" pitchFamily="18" charset="0"/>
                <a:cs typeface="Times New Roman" pitchFamily="18" charset="0"/>
              </a:rPr>
              <a:t>1)</a:t>
            </a:r>
            <a:r>
              <a:rPr lang="en-US" altLang="en-US" sz="2400" b="1" dirty="0" err="1">
                <a:latin typeface="Times New Roman" pitchFamily="18" charset="0"/>
                <a:cs typeface="Times New Roman" pitchFamily="18" charset="0"/>
              </a:rPr>
              <a:t>HaarCascade</a:t>
            </a:r>
            <a:r>
              <a:rPr lang="en-US" altLang="en-US" sz="2400" b="1" dirty="0">
                <a:latin typeface="Times New Roman" pitchFamily="18" charset="0"/>
                <a:cs typeface="Times New Roman" pitchFamily="18" charset="0"/>
              </a:rPr>
              <a:t> Algorithm:-</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The </a:t>
            </a:r>
            <a:r>
              <a:rPr lang="en-US" sz="2000" b="0" i="0" dirty="0" err="1">
                <a:solidFill>
                  <a:srgbClr val="374151"/>
                </a:solidFill>
                <a:effectLst/>
                <a:cs typeface="Times New Roman" panose="02020603050405020304" pitchFamily="18" charset="0"/>
              </a:rPr>
              <a:t>HaarCascade</a:t>
            </a:r>
            <a:r>
              <a:rPr lang="en-US" sz="2000" b="0" i="0" dirty="0">
                <a:solidFill>
                  <a:srgbClr val="374151"/>
                </a:solidFill>
                <a:effectLst/>
                <a:cs typeface="Times New Roman" panose="02020603050405020304" pitchFamily="18" charset="0"/>
              </a:rPr>
              <a:t> algorithm requires a trained classifier to detect faces. Training involves providing the algorithm with positive samples (images containing faces) and negative samples (images without faces).</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The algorithm learns to identify features that are characteristic of faces during this training phase.</a:t>
            </a:r>
          </a:p>
          <a:p>
            <a:pPr algn="l">
              <a:buFont typeface="Arial" panose="020B0604020202020204" pitchFamily="34" charset="0"/>
              <a:buChar char="•"/>
            </a:pPr>
            <a:endParaRPr lang="en-US" sz="1800" dirty="0">
              <a:solidFill>
                <a:srgbClr val="374151"/>
              </a:solidFill>
              <a:latin typeface="Times New Roman" panose="02020603050405020304" pitchFamily="18" charset="0"/>
              <a:cs typeface="Times New Roman" panose="02020603050405020304" pitchFamily="18" charset="0"/>
            </a:endParaRPr>
          </a:p>
          <a:p>
            <a:pPr algn="l"/>
            <a:r>
              <a:rPr lang="en-US" sz="2400" b="1" i="0" dirty="0">
                <a:solidFill>
                  <a:srgbClr val="374151"/>
                </a:solidFill>
                <a:effectLst/>
                <a:latin typeface="Times New Roman" panose="02020603050405020304" pitchFamily="18" charset="0"/>
                <a:cs typeface="Times New Roman" panose="02020603050405020304" pitchFamily="18" charset="0"/>
              </a:rPr>
              <a:t>2)LBPH Algorithm:-</a:t>
            </a:r>
          </a:p>
          <a:p>
            <a:pPr algn="l"/>
            <a:endParaRPr lang="en-US" sz="2400" b="1"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The Local Binary Pattern Histogram (LBPH) algorithm is a texture-based method commonly used for facial feature extraction and recognition in computer vision  applications. </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Convert the input image to grayscale, as LBPH operates on intensity information.</a:t>
            </a:r>
            <a:endParaRPr lang="en-US" sz="2000" b="1" i="0" dirty="0">
              <a:solidFill>
                <a:srgbClr val="374151"/>
              </a:solidFill>
              <a:effectLst/>
              <a:cs typeface="Times New Roman" panose="02020603050405020304" pitchFamily="18" charset="0"/>
            </a:endParaRP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Divide the image into a grid of cells. For each pixel in a cell, compare its intensity value with the intensities of its neighbors in a circular neighborhood. Assign a binary code         (0 or 1) to each neighbor based on whether its intensity is greater or less than the central pixel's intensity.</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Concatenate these binary codes to form an LBP pattern for each pixel in the cell.</a:t>
            </a:r>
          </a:p>
          <a:p>
            <a:pPr algn="just">
              <a:lnSpc>
                <a:spcPct val="150000"/>
              </a:lnSpc>
              <a:spcAft>
                <a:spcPts val="1000"/>
              </a:spcAft>
            </a:pPr>
            <a:endParaRPr lang="en-US" altLang="en-US" sz="2400" b="1" dirty="0">
              <a:latin typeface="Times New Roman" pitchFamily="18" charset="0"/>
              <a:cs typeface="Times New Roman" pitchFamily="18" charset="0"/>
            </a:endParaRPr>
          </a:p>
          <a:p>
            <a:pPr algn="just">
              <a:lnSpc>
                <a:spcPct val="150000"/>
              </a:lnSpc>
              <a:spcAft>
                <a:spcPts val="1000"/>
              </a:spcAft>
            </a:pPr>
            <a:r>
              <a:rPr lang="en-US" altLang="en-US" sz="1800" dirty="0">
                <a:latin typeface="Times New Roman" pitchFamily="18" charset="0"/>
                <a:cs typeface="Times New Roman" pitchFamily="18" charset="0"/>
              </a:rPr>
              <a:t>.</a:t>
            </a:r>
          </a:p>
          <a:p>
            <a:r>
              <a:rPr lang="en-US" sz="3200" dirty="0">
                <a:latin typeface="Times New Roman" pitchFamily="18" charset="0"/>
                <a:cs typeface="Times New Roman" pitchFamily="18" charset="0"/>
              </a:rPr>
              <a:t>											</a:t>
            </a:r>
          </a:p>
          <a:p>
            <a:pPr marL="457200" indent="-457200">
              <a:buFont typeface="Wingdings" pitchFamily="2" charset="2"/>
              <a:buChar char="Ø"/>
            </a:pPr>
            <a:endParaRPr lang="en-US" sz="32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sp>
        <p:nvSpPr>
          <p:cNvPr id="4" name="Text 2"/>
          <p:cNvSpPr/>
          <p:nvPr/>
        </p:nvSpPr>
        <p:spPr>
          <a:xfrm>
            <a:off x="1302306" y="1144029"/>
            <a:ext cx="4831080"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System Architecture</a:t>
            </a:r>
            <a:endParaRPr lang="en-US" sz="4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530781" y="411379"/>
            <a:ext cx="3392210" cy="10482432"/>
          </a:xfrm>
          <a:prstGeom prst="rect">
            <a:avLst/>
          </a:prstGeom>
        </p:spPr>
      </p:pic>
      <p:sp>
        <p:nvSpPr>
          <p:cNvPr id="5" name="Text 2"/>
          <p:cNvSpPr/>
          <p:nvPr/>
        </p:nvSpPr>
        <p:spPr>
          <a:xfrm>
            <a:off x="4694515" y="3575404"/>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Future Scope</a:t>
            </a:r>
            <a:endParaRPr lang="en-US" sz="4050" dirty="0"/>
          </a:p>
        </p:txBody>
      </p:sp>
      <p:sp>
        <p:nvSpPr>
          <p:cNvPr id="6" name="Shape 3"/>
          <p:cNvSpPr/>
          <p:nvPr/>
        </p:nvSpPr>
        <p:spPr>
          <a:xfrm>
            <a:off x="4694515" y="4699079"/>
            <a:ext cx="439579" cy="439471"/>
          </a:xfrm>
          <a:prstGeom prst="roundRect">
            <a:avLst>
              <a:gd name="adj" fmla="val 20006"/>
            </a:avLst>
          </a:prstGeom>
          <a:solidFill>
            <a:srgbClr val="E1E1EA"/>
          </a:solidFill>
          <a:ln w="12144">
            <a:solidFill>
              <a:srgbClr val="C7C7D0"/>
            </a:solidFill>
            <a:prstDash val="solid"/>
          </a:ln>
        </p:spPr>
      </p:sp>
      <p:sp>
        <p:nvSpPr>
          <p:cNvPr id="7" name="Text 4"/>
          <p:cNvSpPr/>
          <p:nvPr/>
        </p:nvSpPr>
        <p:spPr>
          <a:xfrm>
            <a:off x="4853345" y="4735622"/>
            <a:ext cx="121920" cy="366266"/>
          </a:xfrm>
          <a:prstGeom prst="rect">
            <a:avLst/>
          </a:prstGeom>
          <a:noFill/>
          <a:ln/>
        </p:spPr>
        <p:txBody>
          <a:bodyPr wrap="none" rtlCol="0" anchor="t"/>
          <a:lstStyle/>
          <a:p>
            <a:pPr marL="0" indent="0" algn="ctr">
              <a:lnSpc>
                <a:spcPts val="2885"/>
              </a:lnSpc>
              <a:buNone/>
            </a:pPr>
            <a:r>
              <a:rPr lang="en-US" sz="2308" dirty="0">
                <a:solidFill>
                  <a:srgbClr val="3C3939"/>
                </a:solidFill>
                <a:latin typeface="Raleway" pitchFamily="34" charset="0"/>
                <a:ea typeface="Raleway" pitchFamily="34" charset="-122"/>
                <a:cs typeface="Raleway" pitchFamily="34" charset="-120"/>
              </a:rPr>
              <a:t>1</a:t>
            </a:r>
            <a:endParaRPr lang="en-US" sz="2308" dirty="0"/>
          </a:p>
        </p:txBody>
      </p:sp>
      <p:sp>
        <p:nvSpPr>
          <p:cNvPr id="8" name="Text 5"/>
          <p:cNvSpPr/>
          <p:nvPr/>
        </p:nvSpPr>
        <p:spPr>
          <a:xfrm>
            <a:off x="5339834" y="4758119"/>
            <a:ext cx="2057519" cy="321390"/>
          </a:xfrm>
          <a:prstGeom prst="rect">
            <a:avLst/>
          </a:prstGeom>
          <a:noFill/>
          <a:ln/>
        </p:spPr>
        <p:txBody>
          <a:bodyPr wrap="none" rtlCol="0" anchor="t"/>
          <a:lstStyle/>
          <a:p>
            <a:pPr marL="0" indent="0">
              <a:lnSpc>
                <a:spcPts val="2531"/>
              </a:lnSpc>
              <a:buNone/>
            </a:pPr>
            <a:r>
              <a:rPr lang="en-US" sz="2025" dirty="0">
                <a:solidFill>
                  <a:srgbClr val="3C3939"/>
                </a:solidFill>
                <a:latin typeface="Raleway" pitchFamily="34" charset="0"/>
                <a:ea typeface="Raleway" pitchFamily="34" charset="-122"/>
                <a:cs typeface="Raleway" pitchFamily="34" charset="-120"/>
              </a:rPr>
              <a:t>Auto-scheduling</a:t>
            </a:r>
            <a:endParaRPr lang="en-US" sz="2025" dirty="0"/>
          </a:p>
        </p:txBody>
      </p:sp>
      <p:sp>
        <p:nvSpPr>
          <p:cNvPr id="9" name="Text 6"/>
          <p:cNvSpPr/>
          <p:nvPr/>
        </p:nvSpPr>
        <p:spPr>
          <a:xfrm>
            <a:off x="5339834" y="5202828"/>
            <a:ext cx="3568660" cy="987024"/>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Automatically generate employee schedules based on attendance data to optimize operations.</a:t>
            </a:r>
            <a:endParaRPr lang="en-US" sz="1620" dirty="0"/>
          </a:p>
        </p:txBody>
      </p:sp>
      <p:sp>
        <p:nvSpPr>
          <p:cNvPr id="10" name="Shape 7"/>
          <p:cNvSpPr/>
          <p:nvPr/>
        </p:nvSpPr>
        <p:spPr>
          <a:xfrm>
            <a:off x="9114234" y="4699079"/>
            <a:ext cx="439579" cy="439471"/>
          </a:xfrm>
          <a:prstGeom prst="roundRect">
            <a:avLst>
              <a:gd name="adj" fmla="val 20006"/>
            </a:avLst>
          </a:prstGeom>
          <a:solidFill>
            <a:srgbClr val="E1E1EA"/>
          </a:solidFill>
          <a:ln w="12144">
            <a:solidFill>
              <a:srgbClr val="C7C7D0"/>
            </a:solidFill>
            <a:prstDash val="solid"/>
          </a:ln>
        </p:spPr>
      </p:sp>
      <p:sp>
        <p:nvSpPr>
          <p:cNvPr id="11" name="Text 8"/>
          <p:cNvSpPr/>
          <p:nvPr/>
        </p:nvSpPr>
        <p:spPr>
          <a:xfrm>
            <a:off x="9257824" y="4735622"/>
            <a:ext cx="152400" cy="366266"/>
          </a:xfrm>
          <a:prstGeom prst="rect">
            <a:avLst/>
          </a:prstGeom>
          <a:noFill/>
          <a:ln/>
        </p:spPr>
        <p:txBody>
          <a:bodyPr wrap="none" rtlCol="0" anchor="t"/>
          <a:lstStyle/>
          <a:p>
            <a:pPr marL="0" indent="0" algn="ctr">
              <a:lnSpc>
                <a:spcPts val="2885"/>
              </a:lnSpc>
              <a:buNone/>
            </a:pPr>
            <a:r>
              <a:rPr lang="en-US" sz="2308" dirty="0">
                <a:solidFill>
                  <a:srgbClr val="3C3939"/>
                </a:solidFill>
                <a:latin typeface="Raleway" pitchFamily="34" charset="0"/>
                <a:ea typeface="Raleway" pitchFamily="34" charset="-122"/>
                <a:cs typeface="Raleway" pitchFamily="34" charset="-120"/>
              </a:rPr>
              <a:t>2</a:t>
            </a:r>
            <a:endParaRPr lang="en-US" sz="2308" dirty="0"/>
          </a:p>
        </p:txBody>
      </p:sp>
      <p:sp>
        <p:nvSpPr>
          <p:cNvPr id="12" name="Text 9"/>
          <p:cNvSpPr/>
          <p:nvPr/>
        </p:nvSpPr>
        <p:spPr>
          <a:xfrm>
            <a:off x="9759553" y="4758119"/>
            <a:ext cx="2057519" cy="321390"/>
          </a:xfrm>
          <a:prstGeom prst="rect">
            <a:avLst/>
          </a:prstGeom>
          <a:noFill/>
          <a:ln/>
        </p:spPr>
        <p:txBody>
          <a:bodyPr wrap="none" rtlCol="0" anchor="t"/>
          <a:lstStyle/>
          <a:p>
            <a:pPr marL="0" indent="0">
              <a:lnSpc>
                <a:spcPts val="2531"/>
              </a:lnSpc>
              <a:buNone/>
            </a:pPr>
            <a:r>
              <a:rPr lang="en-US" sz="2025" dirty="0">
                <a:solidFill>
                  <a:srgbClr val="3C3939"/>
                </a:solidFill>
                <a:latin typeface="Raleway" pitchFamily="34" charset="0"/>
                <a:ea typeface="Raleway" pitchFamily="34" charset="-122"/>
                <a:cs typeface="Raleway" pitchFamily="34" charset="-120"/>
              </a:rPr>
              <a:t>Smart Security</a:t>
            </a:r>
            <a:endParaRPr lang="en-US" sz="2025" dirty="0"/>
          </a:p>
        </p:txBody>
      </p:sp>
      <p:sp>
        <p:nvSpPr>
          <p:cNvPr id="13" name="Text 10"/>
          <p:cNvSpPr/>
          <p:nvPr/>
        </p:nvSpPr>
        <p:spPr>
          <a:xfrm>
            <a:off x="9759553" y="5202828"/>
            <a:ext cx="3568660" cy="987024"/>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Integrating with security cameras to improve security and identify suspicious activity.</a:t>
            </a:r>
            <a:endParaRPr lang="en-US" sz="1620" dirty="0"/>
          </a:p>
        </p:txBody>
      </p:sp>
      <p:sp>
        <p:nvSpPr>
          <p:cNvPr id="14" name="Shape 11"/>
          <p:cNvSpPr/>
          <p:nvPr/>
        </p:nvSpPr>
        <p:spPr>
          <a:xfrm>
            <a:off x="4694515" y="6567902"/>
            <a:ext cx="439579" cy="439471"/>
          </a:xfrm>
          <a:prstGeom prst="roundRect">
            <a:avLst>
              <a:gd name="adj" fmla="val 20006"/>
            </a:avLst>
          </a:prstGeom>
          <a:solidFill>
            <a:srgbClr val="E1E1EA"/>
          </a:solidFill>
          <a:ln w="12144">
            <a:solidFill>
              <a:srgbClr val="C7C7D0"/>
            </a:solidFill>
            <a:prstDash val="solid"/>
          </a:ln>
        </p:spPr>
      </p:sp>
      <p:sp>
        <p:nvSpPr>
          <p:cNvPr id="15" name="Text 12"/>
          <p:cNvSpPr/>
          <p:nvPr/>
        </p:nvSpPr>
        <p:spPr>
          <a:xfrm>
            <a:off x="4838105" y="6604445"/>
            <a:ext cx="152400" cy="366266"/>
          </a:xfrm>
          <a:prstGeom prst="rect">
            <a:avLst/>
          </a:prstGeom>
          <a:noFill/>
          <a:ln/>
        </p:spPr>
        <p:txBody>
          <a:bodyPr wrap="none" rtlCol="0" anchor="t"/>
          <a:lstStyle/>
          <a:p>
            <a:pPr marL="0" indent="0" algn="ctr">
              <a:lnSpc>
                <a:spcPts val="2885"/>
              </a:lnSpc>
              <a:buNone/>
            </a:pPr>
            <a:r>
              <a:rPr lang="en-US" sz="2308" dirty="0">
                <a:solidFill>
                  <a:srgbClr val="3C3939"/>
                </a:solidFill>
                <a:latin typeface="Raleway" pitchFamily="34" charset="0"/>
                <a:ea typeface="Raleway" pitchFamily="34" charset="-122"/>
                <a:cs typeface="Raleway" pitchFamily="34" charset="-120"/>
              </a:rPr>
              <a:t>3</a:t>
            </a:r>
            <a:endParaRPr lang="en-US" sz="2308" dirty="0"/>
          </a:p>
        </p:txBody>
      </p:sp>
      <p:sp>
        <p:nvSpPr>
          <p:cNvPr id="16" name="Text 13"/>
          <p:cNvSpPr/>
          <p:nvPr/>
        </p:nvSpPr>
        <p:spPr>
          <a:xfrm>
            <a:off x="5339834" y="6626942"/>
            <a:ext cx="2651760" cy="321390"/>
          </a:xfrm>
          <a:prstGeom prst="rect">
            <a:avLst/>
          </a:prstGeom>
          <a:noFill/>
          <a:ln/>
        </p:spPr>
        <p:txBody>
          <a:bodyPr wrap="none" rtlCol="0" anchor="t"/>
          <a:lstStyle/>
          <a:p>
            <a:pPr marL="0" indent="0">
              <a:lnSpc>
                <a:spcPts val="2531"/>
              </a:lnSpc>
              <a:buNone/>
            </a:pPr>
            <a:r>
              <a:rPr lang="en-US" sz="2025" dirty="0">
                <a:solidFill>
                  <a:srgbClr val="3C3939"/>
                </a:solidFill>
                <a:latin typeface="Raleway" pitchFamily="34" charset="0"/>
                <a:ea typeface="Raleway" pitchFamily="34" charset="-122"/>
                <a:cs typeface="Raleway" pitchFamily="34" charset="-120"/>
              </a:rPr>
              <a:t>Synchronized HR data</a:t>
            </a:r>
            <a:endParaRPr lang="en-US" sz="2025" dirty="0"/>
          </a:p>
        </p:txBody>
      </p:sp>
      <p:sp>
        <p:nvSpPr>
          <p:cNvPr id="17" name="Text 14"/>
          <p:cNvSpPr/>
          <p:nvPr/>
        </p:nvSpPr>
        <p:spPr>
          <a:xfrm>
            <a:off x="5339834" y="7071651"/>
            <a:ext cx="7988260" cy="658016"/>
          </a:xfrm>
          <a:prstGeom prst="rect">
            <a:avLst/>
          </a:prstGeom>
          <a:noFill/>
          <a:ln/>
        </p:spPr>
        <p:txBody>
          <a:bodyPr wrap="square" rtlCol="0" anchor="t"/>
          <a:lstStyle/>
          <a:p>
            <a:pPr marL="0" indent="0">
              <a:lnSpc>
                <a:spcPts val="2592"/>
              </a:lnSpc>
              <a:buNone/>
            </a:pPr>
            <a:r>
              <a:rPr lang="en-US" sz="1620" dirty="0">
                <a:solidFill>
                  <a:srgbClr val="3C3939"/>
                </a:solidFill>
                <a:latin typeface="Roboto" pitchFamily="34" charset="0"/>
                <a:ea typeface="Roboto" pitchFamily="34" charset="-122"/>
                <a:cs typeface="Roboto" pitchFamily="34" charset="-120"/>
              </a:rPr>
              <a:t>Integrating HR data such as leaves and employee performance for comprehensive analysis.</a:t>
            </a:r>
            <a:endParaRPr lang="en-US" sz="16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sp>
        <p:nvSpPr>
          <p:cNvPr id="4" name="Text 2"/>
          <p:cNvSpPr/>
          <p:nvPr/>
        </p:nvSpPr>
        <p:spPr>
          <a:xfrm>
            <a:off x="990124" y="999919"/>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Screenshots</a:t>
            </a:r>
            <a:endParaRPr lang="en-US" sz="4050" dirty="0"/>
          </a:p>
        </p:txBody>
      </p:sp>
      <p:sp>
        <p:nvSpPr>
          <p:cNvPr id="6" name="Text 3"/>
          <p:cNvSpPr/>
          <p:nvPr/>
        </p:nvSpPr>
        <p:spPr>
          <a:xfrm>
            <a:off x="1302306" y="6931668"/>
            <a:ext cx="2773680" cy="321390"/>
          </a:xfrm>
          <a:prstGeom prst="rect">
            <a:avLst/>
          </a:prstGeom>
          <a:noFill/>
          <a:ln/>
        </p:spPr>
        <p:txBody>
          <a:bodyPr wrap="none" rtlCol="0" anchor="t"/>
          <a:lstStyle/>
          <a:p>
            <a:pPr marL="0" indent="0" algn="l">
              <a:lnSpc>
                <a:spcPts val="2531"/>
              </a:lnSpc>
              <a:buNone/>
            </a:pPr>
            <a:r>
              <a:rPr lang="en-US" sz="2025" dirty="0">
                <a:solidFill>
                  <a:srgbClr val="1B1B27"/>
                </a:solidFill>
                <a:latin typeface="Raleway" pitchFamily="34" charset="0"/>
                <a:ea typeface="Raleway" pitchFamily="34" charset="-122"/>
                <a:cs typeface="Raleway" pitchFamily="34" charset="-120"/>
              </a:rPr>
              <a:t>Attendance Dashboard</a:t>
            </a:r>
            <a:endParaRPr lang="en-US" sz="2025" dirty="0"/>
          </a:p>
        </p:txBody>
      </p:sp>
      <p:sp>
        <p:nvSpPr>
          <p:cNvPr id="7" name="Text 4"/>
          <p:cNvSpPr/>
          <p:nvPr/>
        </p:nvSpPr>
        <p:spPr>
          <a:xfrm>
            <a:off x="1302306" y="7376376"/>
            <a:ext cx="3802856" cy="658016"/>
          </a:xfrm>
          <a:prstGeom prst="rect">
            <a:avLst/>
          </a:prstGeom>
          <a:noFill/>
          <a:ln/>
        </p:spPr>
        <p:txBody>
          <a:bodyPr wrap="square" rtlCol="0" anchor="t"/>
          <a:lstStyle/>
          <a:p>
            <a:pPr marL="0" indent="0" algn="l">
              <a:lnSpc>
                <a:spcPts val="2592"/>
              </a:lnSpc>
              <a:buNone/>
            </a:pPr>
            <a:r>
              <a:rPr lang="en-US" sz="1620" dirty="0">
                <a:solidFill>
                  <a:srgbClr val="3C3939"/>
                </a:solidFill>
                <a:latin typeface="Roboto" pitchFamily="34" charset="0"/>
                <a:ea typeface="Roboto" pitchFamily="34" charset="-122"/>
                <a:cs typeface="Roboto" pitchFamily="34" charset="-120"/>
              </a:rPr>
              <a:t>View attendance data across the organization in real-time</a:t>
            </a:r>
            <a:endParaRPr lang="en-US" sz="1620" dirty="0"/>
          </a:p>
        </p:txBody>
      </p:sp>
      <p:sp>
        <p:nvSpPr>
          <p:cNvPr id="9" name="Text 5"/>
          <p:cNvSpPr/>
          <p:nvPr/>
        </p:nvSpPr>
        <p:spPr>
          <a:xfrm>
            <a:off x="5413772" y="6931668"/>
            <a:ext cx="2057519" cy="321390"/>
          </a:xfrm>
          <a:prstGeom prst="rect">
            <a:avLst/>
          </a:prstGeom>
          <a:noFill/>
          <a:ln/>
        </p:spPr>
        <p:txBody>
          <a:bodyPr wrap="none" rtlCol="0" anchor="t"/>
          <a:lstStyle/>
          <a:p>
            <a:pPr marL="0" indent="0" algn="l">
              <a:lnSpc>
                <a:spcPts val="2531"/>
              </a:lnSpc>
              <a:buNone/>
            </a:pPr>
            <a:r>
              <a:rPr lang="en-US" sz="2025" dirty="0"/>
              <a:t>Home Page</a:t>
            </a:r>
          </a:p>
        </p:txBody>
      </p:sp>
      <p:sp>
        <p:nvSpPr>
          <p:cNvPr id="10" name="Text 6"/>
          <p:cNvSpPr/>
          <p:nvPr/>
        </p:nvSpPr>
        <p:spPr>
          <a:xfrm>
            <a:off x="5413772" y="7376376"/>
            <a:ext cx="3802856" cy="658016"/>
          </a:xfrm>
          <a:prstGeom prst="rect">
            <a:avLst/>
          </a:prstGeom>
          <a:noFill/>
          <a:ln/>
        </p:spPr>
        <p:txBody>
          <a:bodyPr wrap="square" rtlCol="0" anchor="t"/>
          <a:lstStyle/>
          <a:p>
            <a:pPr marL="0" indent="0" algn="l">
              <a:lnSpc>
                <a:spcPts val="2592"/>
              </a:lnSpc>
              <a:buNone/>
            </a:pPr>
            <a:r>
              <a:rPr lang="en-US" sz="1620" dirty="0"/>
              <a:t>User Friendly interface by </a:t>
            </a:r>
            <a:r>
              <a:rPr lang="en-US" sz="1620" dirty="0" err="1"/>
              <a:t>tkinter</a:t>
            </a:r>
            <a:endParaRPr lang="en-US" sz="1620" dirty="0"/>
          </a:p>
        </p:txBody>
      </p:sp>
      <p:sp>
        <p:nvSpPr>
          <p:cNvPr id="12" name="Text 7"/>
          <p:cNvSpPr/>
          <p:nvPr/>
        </p:nvSpPr>
        <p:spPr>
          <a:xfrm>
            <a:off x="10295096" y="6931668"/>
            <a:ext cx="2263140" cy="321390"/>
          </a:xfrm>
          <a:prstGeom prst="rect">
            <a:avLst/>
          </a:prstGeom>
          <a:noFill/>
          <a:ln/>
        </p:spPr>
        <p:txBody>
          <a:bodyPr wrap="none" rtlCol="0" anchor="t"/>
          <a:lstStyle/>
          <a:p>
            <a:pPr marL="0" indent="0" algn="l">
              <a:lnSpc>
                <a:spcPts val="2531"/>
              </a:lnSpc>
              <a:buNone/>
            </a:pPr>
            <a:r>
              <a:rPr lang="en-US" sz="2025" dirty="0"/>
              <a:t>Student Detail</a:t>
            </a:r>
          </a:p>
        </p:txBody>
      </p:sp>
      <p:sp>
        <p:nvSpPr>
          <p:cNvPr id="13" name="Text 8"/>
          <p:cNvSpPr/>
          <p:nvPr/>
        </p:nvSpPr>
        <p:spPr>
          <a:xfrm>
            <a:off x="10295096" y="7376376"/>
            <a:ext cx="3802856" cy="658016"/>
          </a:xfrm>
          <a:prstGeom prst="rect">
            <a:avLst/>
          </a:prstGeom>
          <a:noFill/>
          <a:ln/>
        </p:spPr>
        <p:txBody>
          <a:bodyPr wrap="square" rtlCol="0" anchor="t"/>
          <a:lstStyle/>
          <a:p>
            <a:pPr marL="0" indent="0" algn="l">
              <a:lnSpc>
                <a:spcPts val="2592"/>
              </a:lnSpc>
              <a:buNone/>
            </a:pPr>
            <a:r>
              <a:rPr lang="en-US" sz="1620" dirty="0"/>
              <a:t>Detail Store In CSV file </a:t>
            </a:r>
          </a:p>
        </p:txBody>
      </p:sp>
      <p:pic>
        <p:nvPicPr>
          <p:cNvPr id="16" name="Picture 15">
            <a:extLst>
              <a:ext uri="{FF2B5EF4-FFF2-40B4-BE49-F238E27FC236}">
                <a16:creationId xmlns:a16="http://schemas.microsoft.com/office/drawing/2014/main" id="{D85161BA-C9F8-2D18-1D2C-1F079FCD01FE}"/>
              </a:ext>
            </a:extLst>
          </p:cNvPr>
          <p:cNvPicPr>
            <a:picLocks noChangeAspect="1"/>
          </p:cNvPicPr>
          <p:nvPr/>
        </p:nvPicPr>
        <p:blipFill>
          <a:blip r:embed="rId3"/>
          <a:stretch>
            <a:fillRect/>
          </a:stretch>
        </p:blipFill>
        <p:spPr>
          <a:xfrm>
            <a:off x="943986" y="2623638"/>
            <a:ext cx="4204396" cy="4050918"/>
          </a:xfrm>
          <a:prstGeom prst="rect">
            <a:avLst/>
          </a:prstGeom>
        </p:spPr>
      </p:pic>
      <p:pic>
        <p:nvPicPr>
          <p:cNvPr id="18" name="Picture 17">
            <a:extLst>
              <a:ext uri="{FF2B5EF4-FFF2-40B4-BE49-F238E27FC236}">
                <a16:creationId xmlns:a16="http://schemas.microsoft.com/office/drawing/2014/main" id="{04A332F4-B44E-7C89-B367-1BF2DDF0A60C}"/>
              </a:ext>
            </a:extLst>
          </p:cNvPr>
          <p:cNvPicPr>
            <a:picLocks noChangeAspect="1"/>
          </p:cNvPicPr>
          <p:nvPr/>
        </p:nvPicPr>
        <p:blipFill rotWithShape="1">
          <a:blip r:embed="rId4"/>
          <a:srcRect r="51865"/>
          <a:stretch/>
        </p:blipFill>
        <p:spPr>
          <a:xfrm>
            <a:off x="9746757" y="2568691"/>
            <a:ext cx="3939657" cy="3896532"/>
          </a:xfrm>
          <a:prstGeom prst="rect">
            <a:avLst/>
          </a:prstGeom>
        </p:spPr>
      </p:pic>
      <p:pic>
        <p:nvPicPr>
          <p:cNvPr id="20" name="Picture 19">
            <a:extLst>
              <a:ext uri="{FF2B5EF4-FFF2-40B4-BE49-F238E27FC236}">
                <a16:creationId xmlns:a16="http://schemas.microsoft.com/office/drawing/2014/main" id="{22A6CD4A-FCE0-0AFF-0152-AD87C39CF317}"/>
              </a:ext>
            </a:extLst>
          </p:cNvPr>
          <p:cNvPicPr>
            <a:picLocks noChangeAspect="1"/>
          </p:cNvPicPr>
          <p:nvPr/>
        </p:nvPicPr>
        <p:blipFill>
          <a:blip r:embed="rId5"/>
          <a:stretch>
            <a:fillRect/>
          </a:stretch>
        </p:blipFill>
        <p:spPr>
          <a:xfrm>
            <a:off x="5334305" y="3349170"/>
            <a:ext cx="4289696" cy="23355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11305309"/>
          </a:xfrm>
          <a:prstGeom prst="rect">
            <a:avLst/>
          </a:prstGeom>
          <a:solidFill>
            <a:srgbClr val="ECECF3"/>
          </a:solidFill>
          <a:ln/>
        </p:spPr>
      </p:sp>
      <p:sp>
        <p:nvSpPr>
          <p:cNvPr id="3" name="Shape 1"/>
          <p:cNvSpPr/>
          <p:nvPr/>
        </p:nvSpPr>
        <p:spPr>
          <a:xfrm>
            <a:off x="530781" y="411379"/>
            <a:ext cx="13568839" cy="10482432"/>
          </a:xfrm>
          <a:prstGeom prst="roundRect">
            <a:avLst>
              <a:gd name="adj" fmla="val 1767"/>
            </a:avLst>
          </a:prstGeom>
          <a:solidFill>
            <a:srgbClr val="FFFFFF">
              <a:alpha val="75000"/>
            </a:srgbClr>
          </a:solidFill>
          <a:ln w="12859">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530781" y="411379"/>
            <a:ext cx="13568839" cy="2571239"/>
          </a:xfrm>
          <a:prstGeom prst="rect">
            <a:avLst/>
          </a:prstGeom>
        </p:spPr>
      </p:pic>
      <p:sp>
        <p:nvSpPr>
          <p:cNvPr id="5" name="Text 2"/>
          <p:cNvSpPr/>
          <p:nvPr/>
        </p:nvSpPr>
        <p:spPr>
          <a:xfrm>
            <a:off x="1119426" y="3986720"/>
            <a:ext cx="4115038" cy="642780"/>
          </a:xfrm>
          <a:prstGeom prst="rect">
            <a:avLst/>
          </a:prstGeom>
          <a:noFill/>
          <a:ln/>
        </p:spPr>
        <p:txBody>
          <a:bodyPr wrap="none" rtlCol="0" anchor="t"/>
          <a:lstStyle/>
          <a:p>
            <a:pPr marL="0" indent="0">
              <a:lnSpc>
                <a:spcPts val="5063"/>
              </a:lnSpc>
              <a:buNone/>
            </a:pPr>
            <a:r>
              <a:rPr lang="en-US" sz="4050" dirty="0">
                <a:solidFill>
                  <a:srgbClr val="1B1B27"/>
                </a:solidFill>
                <a:latin typeface="Raleway" pitchFamily="34" charset="0"/>
                <a:ea typeface="Raleway" pitchFamily="34" charset="-122"/>
                <a:cs typeface="Raleway" pitchFamily="34" charset="-120"/>
              </a:rPr>
              <a:t>Conclusion</a:t>
            </a:r>
            <a:endParaRPr lang="en-US" sz="4050" dirty="0"/>
          </a:p>
        </p:txBody>
      </p:sp>
      <p:sp>
        <p:nvSpPr>
          <p:cNvPr id="6" name="Text 3"/>
          <p:cNvSpPr/>
          <p:nvPr/>
        </p:nvSpPr>
        <p:spPr>
          <a:xfrm>
            <a:off x="1302306" y="5008662"/>
            <a:ext cx="12025789" cy="658016"/>
          </a:xfrm>
          <a:prstGeom prst="rect">
            <a:avLst/>
          </a:prstGeom>
          <a:noFill/>
          <a:ln/>
        </p:spPr>
        <p:txBody>
          <a:bodyPr wrap="square" rtlCol="0" anchor="t"/>
          <a:lstStyle/>
          <a:p>
            <a:pPr>
              <a:lnSpc>
                <a:spcPts val="2592"/>
              </a:lnSpc>
            </a:pPr>
            <a:r>
              <a:rPr lang="en-US" sz="2400" b="0" i="0" dirty="0">
                <a:solidFill>
                  <a:srgbClr val="374151"/>
                </a:solidFill>
                <a:effectLst/>
                <a:latin typeface="Times New Roman" panose="02020603050405020304" pitchFamily="18" charset="0"/>
                <a:cs typeface="Times New Roman" panose="02020603050405020304" pitchFamily="18" charset="0"/>
              </a:rPr>
              <a:t>In conclusion, the implementation of a face recognition attendance system offers a range of benefits and advancements in attendance tracking for various sectors. The utilization of facial recognition technology brings efficiency, accuracy, and convenience to the attendance management process. Through the analysis of facial features, the system can uniquely identify individuals, providing a reliable and secure means of recording attendance</a:t>
            </a:r>
            <a:endParaRPr lang="en-IN" sz="2400" dirty="0">
              <a:latin typeface="Times New Roman" panose="02020603050405020304" pitchFamily="18" charset="0"/>
              <a:cs typeface="Times New Roman" pitchFamily="18" charset="0"/>
            </a:endParaRPr>
          </a:p>
          <a:p>
            <a:pPr marL="0" indent="0">
              <a:lnSpc>
                <a:spcPts val="2592"/>
              </a:lnSpc>
              <a:buNone/>
            </a:pP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568</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Raleway</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Mayur Borse</cp:lastModifiedBy>
  <cp:revision>2</cp:revision>
  <dcterms:created xsi:type="dcterms:W3CDTF">2024-01-18T15:31:46Z</dcterms:created>
  <dcterms:modified xsi:type="dcterms:W3CDTF">2024-01-18T16:29:31Z</dcterms:modified>
</cp:coreProperties>
</file>